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1" r:id="rId3"/>
    <p:sldId id="263" r:id="rId4"/>
    <p:sldId id="264" r:id="rId5"/>
    <p:sldId id="266" r:id="rId6"/>
    <p:sldId id="273" r:id="rId7"/>
    <p:sldId id="271" r:id="rId8"/>
    <p:sldId id="272" r:id="rId9"/>
    <p:sldId id="267" r:id="rId10"/>
    <p:sldId id="268" r:id="rId11"/>
    <p:sldId id="269" r:id="rId12"/>
    <p:sldId id="274" r:id="rId13"/>
    <p:sldId id="270" r:id="rId14"/>
    <p:sldId id="275" r:id="rId15"/>
    <p:sldId id="265" r:id="rId16"/>
  </p:sld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10"/>
  </p:normalViewPr>
  <p:slideViewPr>
    <p:cSldViewPr snapToGrid="0" snapToObjects="1">
      <p:cViewPr varScale="1">
        <p:scale>
          <a:sx n="101" d="100"/>
          <a:sy n="101" d="100"/>
        </p:scale>
        <p:origin x="232" y="2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228137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1040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802109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95149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412617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4854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4203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07362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12302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709458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36979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15239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 dirty="0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591899" y="1054656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ko-KR" altLang="en-US" sz="330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산업별 생산 증감률 분석을 통한</a:t>
            </a:r>
            <a:endParaRPr lang="en-SG" altLang="ko-KR" sz="3300" b="1" dirty="0">
              <a:solidFill>
                <a:srgbClr val="FFD9BE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7101"/>
              </a:lnSpc>
              <a:buNone/>
            </a:pPr>
            <a:r>
              <a:rPr lang="ko-KR" altLang="en-US" sz="3300" b="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환경오염 관련 생산 활동 파악</a:t>
            </a:r>
            <a:endParaRPr lang="en-US" sz="3300" b="1" dirty="0"/>
          </a:p>
        </p:txBody>
      </p:sp>
      <p:sp>
        <p:nvSpPr>
          <p:cNvPr id="6" name="Text 3"/>
          <p:cNvSpPr/>
          <p:nvPr/>
        </p:nvSpPr>
        <p:spPr>
          <a:xfrm>
            <a:off x="706199" y="3341608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>
              <a:lnSpc>
                <a:spcPts val="2624"/>
              </a:lnSpc>
            </a:pPr>
            <a:r>
              <a:rPr lang="ko-KR" altLang="en-US" sz="2000" dirty="0">
                <a:solidFill>
                  <a:schemeClr val="bg2"/>
                </a:solidFill>
              </a:rPr>
              <a:t>환경오염과 산업 생산의 상관관계 분석</a:t>
            </a:r>
            <a:endParaRPr lang="en-US" sz="2000" dirty="0">
              <a:solidFill>
                <a:schemeClr val="bg2"/>
              </a:solidFill>
            </a:endParaRPr>
          </a:p>
        </p:txBody>
      </p:sp>
      <p:sp>
        <p:nvSpPr>
          <p:cNvPr id="9" name="Text 5"/>
          <p:cNvSpPr/>
          <p:nvPr/>
        </p:nvSpPr>
        <p:spPr>
          <a:xfrm>
            <a:off x="706199" y="4509790"/>
            <a:ext cx="2992914" cy="38885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3062"/>
              </a:lnSpc>
              <a:buNone/>
            </a:pPr>
            <a:r>
              <a:rPr lang="en-US" altLang="ko-KR" sz="2187" b="1" dirty="0">
                <a:solidFill>
                  <a:srgbClr val="F9EEE7"/>
                </a:solidFill>
                <a:latin typeface="Quattrocento" pitchFamily="34" charset="0"/>
              </a:rPr>
              <a:t>201921002</a:t>
            </a:r>
            <a:r>
              <a:rPr lang="ko-KR" altLang="en-US" sz="2187" b="1" dirty="0">
                <a:solidFill>
                  <a:srgbClr val="F9EEE7"/>
                </a:solidFill>
                <a:latin typeface="Quattrocento" pitchFamily="34" charset="0"/>
              </a:rPr>
              <a:t> </a:t>
            </a:r>
            <a:r>
              <a:rPr lang="ko-KR" altLang="en-US" sz="2187" b="1" dirty="0" err="1">
                <a:solidFill>
                  <a:srgbClr val="F9EEE7"/>
                </a:solidFill>
                <a:latin typeface="Quattrocento" pitchFamily="34" charset="0"/>
              </a:rPr>
              <a:t>이수오</a:t>
            </a:r>
            <a:endParaRPr lang="en-US" sz="2187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 dirty="0"/>
          </a:p>
        </p:txBody>
      </p:sp>
      <p:sp>
        <p:nvSpPr>
          <p:cNvPr id="4" name="Text 2"/>
          <p:cNvSpPr/>
          <p:nvPr/>
        </p:nvSpPr>
        <p:spPr>
          <a:xfrm>
            <a:off x="3783489" y="6720803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164860E8-51D3-68DA-27F8-0E516E28B8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5599" y="247649"/>
            <a:ext cx="9655227" cy="69786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9118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001447" y="60223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B3612B76-5027-B020-6AC5-F66DE6A0CB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63800" y="1346201"/>
            <a:ext cx="9910696" cy="6593042"/>
          </a:xfrm>
          <a:prstGeom prst="rect">
            <a:avLst/>
          </a:prstGeom>
        </p:spPr>
      </p:pic>
      <p:sp>
        <p:nvSpPr>
          <p:cNvPr id="8" name="Text 2">
            <a:extLst>
              <a:ext uri="{FF2B5EF4-FFF2-40B4-BE49-F238E27FC236}">
                <a16:creationId xmlns:a16="http://schemas.microsoft.com/office/drawing/2014/main" id="{B239AA2B-0D0E-7F40-8DA8-5EB0A6B11F44}"/>
              </a:ext>
            </a:extLst>
          </p:cNvPr>
          <p:cNvSpPr/>
          <p:nvPr/>
        </p:nvSpPr>
        <p:spPr>
          <a:xfrm>
            <a:off x="2560399" y="290357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ko-KR" altLang="en-US" sz="4000" dirty="0">
                <a:solidFill>
                  <a:srgbClr val="FFD9BE"/>
                </a:solidFill>
                <a:latin typeface="Quattrocento" pitchFamily="34" charset="0"/>
              </a:rPr>
              <a:t>평균 생산 지수 그래프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8152338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64899" y="53201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568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464899" y="1576664"/>
            <a:ext cx="7477601" cy="50400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평균 생산지수 그래프 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(Average Production Index by Category)</a:t>
            </a:r>
          </a:p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 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특정 산업의 생산량 집중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산업이 다른 산업에 비해 매우 높은 평균 생산지수를 보입니다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이는 해당 산업의 생산 활동이 다른 산업보다 활발하게 이루어지고 있음을 의미합니다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반면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섬유제품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고무 및 플라스틱 제품 등 몇몇 산업은 상대적으로 낮은 생산지수를 나타냅니다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가능성 높은 산업 식별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반도체 디스플레이 장비 등 특정 산업은 생산지수가 높기 때문에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이들 산업이 환경오염에 미치는 영향이 클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화학물질 및 화학제품 산업도 높은 생산지수를 보이므로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 산업의 환경오염 기여도에 대해 주의 깊게 살펴볼 필요가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260179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4431189" y="54254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graph of different colored bars&#10;&#10;Description automatically generated">
            <a:extLst>
              <a:ext uri="{FF2B5EF4-FFF2-40B4-BE49-F238E27FC236}">
                <a16:creationId xmlns:a16="http://schemas.microsoft.com/office/drawing/2014/main" id="{ECA08D7C-FB89-7A9B-0522-CE21A26A471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68989" y="1219201"/>
            <a:ext cx="9221312" cy="6447754"/>
          </a:xfrm>
          <a:prstGeom prst="rect">
            <a:avLst/>
          </a:prstGeom>
        </p:spPr>
      </p:pic>
      <p:sp>
        <p:nvSpPr>
          <p:cNvPr id="7" name="Text 2">
            <a:extLst>
              <a:ext uri="{FF2B5EF4-FFF2-40B4-BE49-F238E27FC236}">
                <a16:creationId xmlns:a16="http://schemas.microsoft.com/office/drawing/2014/main" id="{157F42E8-8C9C-4F94-BB04-203E467B0E16}"/>
              </a:ext>
            </a:extLst>
          </p:cNvPr>
          <p:cNvSpPr/>
          <p:nvPr/>
        </p:nvSpPr>
        <p:spPr>
          <a:xfrm>
            <a:off x="2068989" y="158652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ko-KR" altLang="en-US" sz="4000" dirty="0">
                <a:solidFill>
                  <a:srgbClr val="FFD9BE"/>
                </a:solidFill>
                <a:latin typeface="Quattrocento" pitchFamily="34" charset="0"/>
              </a:rPr>
              <a:t>평균 생산 증감률 그래프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1274512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5" name="Text 2"/>
          <p:cNvSpPr/>
          <p:nvPr/>
        </p:nvSpPr>
        <p:spPr>
          <a:xfrm>
            <a:off x="464899" y="53201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568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464899" y="1576664"/>
            <a:ext cx="7477601" cy="5065436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산업별 성장 및 감소 추세 파악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금속가공제품 산업은 생산 증감률이 크게 감소한 반면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산업은 생산 증감률이 크게 증가한 것을 볼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이는 금속가공제품 산업이 쇠퇴하고 있음을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산업이 성장하고 있음을 나타냅니다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-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관련 성장 산업 식별</a:t>
            </a: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 증감률이 높은 산업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특히 전기기기부품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반도체 디스플레이 장비 등은 앞으로 환경오염 문제에서 중요한 고려 대상이 될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이들 산업이 지속적으로 성장할 경우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환경오염의 잠재적 원인으로 작용할 가능성이 큽니다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반대로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 증감률이 감소한 산업은 환경오염 문제에서 상대적으로 영향이 적을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endParaRPr lang="en-US" altLang="ko-KR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89708713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2540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64899" y="53201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568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464899" y="1576664"/>
            <a:ext cx="7477601" cy="38589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 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1: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특정 산업의 생산량 집중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 산업이 다른 산업에 비해 매우 높은 평균 생산지수를 보입니다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이는 해당 산업의 생산 활동이 다른 산업보다 활발하게 이루어지고 있음을 의미합니다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반면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섬유제품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고무 및 플라스틱 제품 등 몇몇 산업은 상대적으로 낮은 생산지수를 나타냅니다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결론 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2: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가능성 높은 산업 식별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: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전기기기부품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반도체 디스플레이 장비 등 특정 산업은 생산지수가 높기 때문에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이들 산업이 환경오염에 미치는 영향이 클 수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  <a:p>
            <a:pPr marL="0" indent="0">
              <a:lnSpc>
                <a:spcPts val="2624"/>
              </a:lnSpc>
              <a:buNone/>
            </a:pP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화학물질 및 화학제품 산업도 높은 생산지수를 보이므로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이 산업의 환경오염 기여도에 대해 주의 깊게 살펴볼 필요가 있습니다</a:t>
            </a:r>
            <a:r>
              <a:rPr lang="en-US" altLang="ko-KR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33199" y="1042868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분석 방법</a:t>
            </a:r>
            <a:endParaRPr lang="en-US" sz="4117" dirty="0"/>
          </a:p>
        </p:txBody>
      </p:sp>
      <p:sp>
        <p:nvSpPr>
          <p:cNvPr id="6" name="Shape 3"/>
          <p:cNvSpPr/>
          <p:nvPr/>
        </p:nvSpPr>
        <p:spPr>
          <a:xfrm>
            <a:off x="1152644" y="2029539"/>
            <a:ext cx="27742" cy="5157073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Shape 4"/>
          <p:cNvSpPr/>
          <p:nvPr/>
        </p:nvSpPr>
        <p:spPr>
          <a:xfrm>
            <a:off x="1416427" y="2515493"/>
            <a:ext cx="777597" cy="27742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8" name="Shape 5"/>
          <p:cNvSpPr/>
          <p:nvPr/>
        </p:nvSpPr>
        <p:spPr>
          <a:xfrm>
            <a:off x="916484" y="2279452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9" name="Text 6"/>
          <p:cNvSpPr/>
          <p:nvPr/>
        </p:nvSpPr>
        <p:spPr>
          <a:xfrm>
            <a:off x="1110913" y="2372558"/>
            <a:ext cx="111085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470" dirty="0"/>
          </a:p>
        </p:txBody>
      </p:sp>
      <p:sp>
        <p:nvSpPr>
          <p:cNvPr id="10" name="Text 7"/>
          <p:cNvSpPr/>
          <p:nvPr/>
        </p:nvSpPr>
        <p:spPr>
          <a:xfrm>
            <a:off x="2388513" y="2251710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데이터 전처리</a:t>
            </a:r>
            <a:endParaRPr lang="en-US" sz="2058" dirty="0"/>
          </a:p>
        </p:txBody>
      </p:sp>
      <p:sp>
        <p:nvSpPr>
          <p:cNvPr id="11" name="Text 8"/>
          <p:cNvSpPr/>
          <p:nvPr/>
        </p:nvSpPr>
        <p:spPr>
          <a:xfrm>
            <a:off x="2388513" y="2711768"/>
            <a:ext cx="8124744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KOSIS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에서 수집한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데이터에서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결측치를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처리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</a:p>
          <a:p>
            <a:pPr marL="0" indent="0" algn="l">
              <a:lnSpc>
                <a:spcPts val="2624"/>
              </a:lnSpc>
              <a:buNone/>
            </a:pP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데이터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타입을 분석에 적합하게 변환하여 신뢰할 수 있는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분석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데이터 만들기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1416427" y="4308574"/>
            <a:ext cx="777597" cy="27742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3" name="Shape 10"/>
          <p:cNvSpPr/>
          <p:nvPr/>
        </p:nvSpPr>
        <p:spPr>
          <a:xfrm>
            <a:off x="916484" y="4072533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4" name="Text 11"/>
          <p:cNvSpPr/>
          <p:nvPr/>
        </p:nvSpPr>
        <p:spPr>
          <a:xfrm>
            <a:off x="1082338" y="4165640"/>
            <a:ext cx="168116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470" dirty="0"/>
          </a:p>
        </p:txBody>
      </p:sp>
      <p:sp>
        <p:nvSpPr>
          <p:cNvPr id="15" name="Text 12"/>
          <p:cNvSpPr/>
          <p:nvPr/>
        </p:nvSpPr>
        <p:spPr>
          <a:xfrm>
            <a:off x="2388513" y="4044791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시각화 도구 활용</a:t>
            </a:r>
            <a:endParaRPr lang="en-US" sz="2058" dirty="0"/>
          </a:p>
        </p:txBody>
      </p:sp>
      <p:sp>
        <p:nvSpPr>
          <p:cNvPr id="16" name="Text 13"/>
          <p:cNvSpPr/>
          <p:nvPr/>
        </p:nvSpPr>
        <p:spPr>
          <a:xfrm>
            <a:off x="2388513" y="4504849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Python의 데이터 분석 라이브러리인 pandas, 그래프 생성 라이브러리인 matplotlib, seaborn 등을 사용하여 데이터를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시각화하고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석</a:t>
            </a:r>
            <a:endParaRPr lang="en-US" sz="1750" dirty="0"/>
          </a:p>
        </p:txBody>
      </p:sp>
      <p:sp>
        <p:nvSpPr>
          <p:cNvPr id="17" name="Shape 14"/>
          <p:cNvSpPr/>
          <p:nvPr/>
        </p:nvSpPr>
        <p:spPr>
          <a:xfrm>
            <a:off x="1416427" y="6101655"/>
            <a:ext cx="777597" cy="27742"/>
          </a:xfrm>
          <a:prstGeom prst="rect">
            <a:avLst/>
          </a:prstGeom>
          <a:solidFill>
            <a:srgbClr val="EF9C8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8" name="Shape 15"/>
          <p:cNvSpPr/>
          <p:nvPr/>
        </p:nvSpPr>
        <p:spPr>
          <a:xfrm>
            <a:off x="916484" y="5865614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9" name="Text 16"/>
          <p:cNvSpPr/>
          <p:nvPr/>
        </p:nvSpPr>
        <p:spPr>
          <a:xfrm>
            <a:off x="1081147" y="5958721"/>
            <a:ext cx="170617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3</a:t>
            </a:r>
            <a:endParaRPr lang="en-US" sz="2470" dirty="0"/>
          </a:p>
        </p:txBody>
      </p:sp>
      <p:sp>
        <p:nvSpPr>
          <p:cNvPr id="20" name="Text 17"/>
          <p:cNvSpPr/>
          <p:nvPr/>
        </p:nvSpPr>
        <p:spPr>
          <a:xfrm>
            <a:off x="2388513" y="5837873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l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결과 해석</a:t>
            </a:r>
            <a:endParaRPr lang="en-US" sz="2058" dirty="0"/>
          </a:p>
        </p:txBody>
      </p:sp>
      <p:sp>
        <p:nvSpPr>
          <p:cNvPr id="21" name="Text 18"/>
          <p:cNvSpPr/>
          <p:nvPr/>
        </p:nvSpPr>
        <p:spPr>
          <a:xfrm>
            <a:off x="2388513" y="6297930"/>
            <a:ext cx="7751088" cy="66651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 algn="l">
              <a:lnSpc>
                <a:spcPts val="2624"/>
              </a:lnSpc>
              <a:buNone/>
            </a:pP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생성된 다양한 그래프와 통계 지표를 바탕으로 각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산업별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생산지수와</a:t>
            </a:r>
            <a:endParaRPr lang="en-US" sz="1750" dirty="0">
              <a:solidFill>
                <a:srgbClr val="F9EEE7"/>
              </a:solidFill>
              <a:latin typeface="Quattrocento" pitchFamily="34" charset="0"/>
              <a:ea typeface="Quattrocento" pitchFamily="34" charset="-122"/>
              <a:cs typeface="Quattrocento" pitchFamily="34" charset="-120"/>
            </a:endParaRPr>
          </a:p>
          <a:p>
            <a:pPr marL="0" indent="0" algn="l">
              <a:lnSpc>
                <a:spcPts val="2624"/>
              </a:lnSpc>
              <a:buNone/>
            </a:pP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생산증감률의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패턴을 분석하고, 주요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발견사항을</a:t>
            </a:r>
            <a:r>
              <a:rPr 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</a:t>
            </a:r>
            <a:r>
              <a:rPr lang="en-US" sz="1750" dirty="0" err="1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요약</a:t>
            </a:r>
            <a:r>
              <a:rPr lang="ko-KR" altLang="en-US" sz="175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 및 결론 도출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36576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4490799" y="2599968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기대효과</a:t>
            </a:r>
            <a:endParaRPr lang="en-US" sz="4117" dirty="0"/>
          </a:p>
        </p:txBody>
      </p:sp>
      <p:sp>
        <p:nvSpPr>
          <p:cNvPr id="6" name="Shape 3"/>
          <p:cNvSpPr/>
          <p:nvPr/>
        </p:nvSpPr>
        <p:spPr>
          <a:xfrm>
            <a:off x="4490799" y="383655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7" name="Text 4"/>
          <p:cNvSpPr/>
          <p:nvPr/>
        </p:nvSpPr>
        <p:spPr>
          <a:xfrm>
            <a:off x="4685228" y="3929658"/>
            <a:ext cx="111085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1</a:t>
            </a:r>
            <a:endParaRPr lang="en-US" sz="2470" dirty="0"/>
          </a:p>
        </p:txBody>
      </p:sp>
      <p:sp>
        <p:nvSpPr>
          <p:cNvPr id="8" name="Text 5"/>
          <p:cNvSpPr/>
          <p:nvPr/>
        </p:nvSpPr>
        <p:spPr>
          <a:xfrm>
            <a:off x="5212913" y="3836551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정책 결정 지원</a:t>
            </a:r>
            <a:endParaRPr lang="en-US" sz="2058" dirty="0"/>
          </a:p>
        </p:txBody>
      </p:sp>
      <p:sp>
        <p:nvSpPr>
          <p:cNvPr id="9" name="Text 6"/>
          <p:cNvSpPr/>
          <p:nvPr/>
        </p:nvSpPr>
        <p:spPr>
          <a:xfrm>
            <a:off x="4490799" y="4476334"/>
            <a:ext cx="4560154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분석 결과를 통해 정책 결정자들이 각 산업의 현황을 이해하고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환경오염 문제를 해결하기 위한 효과적인 정책을 수립하는 데 기여할 수 있습니다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."</a:t>
            </a:r>
            <a:endParaRPr lang="en-US" sz="1500" dirty="0"/>
          </a:p>
        </p:txBody>
      </p:sp>
      <p:sp>
        <p:nvSpPr>
          <p:cNvPr id="10" name="Shape 7"/>
          <p:cNvSpPr/>
          <p:nvPr/>
        </p:nvSpPr>
        <p:spPr>
          <a:xfrm>
            <a:off x="9255085" y="3836551"/>
            <a:ext cx="499943" cy="499943"/>
          </a:xfrm>
          <a:prstGeom prst="roundRect">
            <a:avLst>
              <a:gd name="adj" fmla="val 13333"/>
            </a:avLst>
          </a:prstGeom>
          <a:solidFill>
            <a:srgbClr val="234A49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11" name="Text 8"/>
          <p:cNvSpPr/>
          <p:nvPr/>
        </p:nvSpPr>
        <p:spPr>
          <a:xfrm>
            <a:off x="9420939" y="3929658"/>
            <a:ext cx="168116" cy="31373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 algn="ctr">
              <a:lnSpc>
                <a:spcPts val="2470"/>
              </a:lnSpc>
              <a:buNone/>
            </a:pPr>
            <a:r>
              <a:rPr lang="en-US" sz="2470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2</a:t>
            </a:r>
            <a:endParaRPr lang="en-US" sz="2470" dirty="0"/>
          </a:p>
        </p:txBody>
      </p:sp>
      <p:sp>
        <p:nvSpPr>
          <p:cNvPr id="12" name="Text 9"/>
          <p:cNvSpPr/>
          <p:nvPr/>
        </p:nvSpPr>
        <p:spPr>
          <a:xfrm>
            <a:off x="9977199" y="3836551"/>
            <a:ext cx="2614017" cy="326827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2573"/>
              </a:lnSpc>
              <a:buNone/>
            </a:pPr>
            <a:r>
              <a:rPr lang="en-US" sz="2058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경제 예측</a:t>
            </a:r>
            <a:endParaRPr lang="en-US" sz="2058" dirty="0"/>
          </a:p>
        </p:txBody>
      </p:sp>
      <p:sp>
        <p:nvSpPr>
          <p:cNvPr id="13" name="Text 10"/>
          <p:cNvSpPr/>
          <p:nvPr/>
        </p:nvSpPr>
        <p:spPr>
          <a:xfrm>
            <a:off x="9255085" y="4507528"/>
            <a:ext cx="4653201" cy="133302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"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산업별 생산지수와 증감률 데이터를 활용하여 미래의 경제 동향을 예측하고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, </a:t>
            </a:r>
            <a:r>
              <a:rPr lang="ko-KR" altLang="en-US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기업과 투자자들에게 유용한 정보를 제공할 수 있습니다</a:t>
            </a:r>
            <a:r>
              <a:rPr lang="en-US" altLang="ko-KR" sz="1500" dirty="0">
                <a:solidFill>
                  <a:srgbClr val="F9EEE7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."</a:t>
            </a:r>
            <a:endParaRPr lang="en-US" sz="150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pic>
        <p:nvPicPr>
          <p:cNvPr id="4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725499" y="3663851"/>
            <a:ext cx="7214830" cy="9018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7101"/>
              </a:lnSpc>
              <a:buNone/>
            </a:pPr>
            <a:r>
              <a:rPr lang="en-US" sz="5681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코드 분석</a:t>
            </a:r>
            <a:endParaRPr lang="en-US" sz="5681" dirty="0"/>
          </a:p>
        </p:txBody>
      </p:sp>
      <p:sp>
        <p:nvSpPr>
          <p:cNvPr id="6" name="Text 3"/>
          <p:cNvSpPr/>
          <p:nvPr/>
        </p:nvSpPr>
        <p:spPr>
          <a:xfrm>
            <a:off x="833199" y="4232434"/>
            <a:ext cx="7477601" cy="99976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marL="0" indent="0">
              <a:lnSpc>
                <a:spcPts val="2624"/>
              </a:lnSpc>
              <a:buNone/>
            </a:pP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4431189" y="54254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12" name="Picture 11" descr="A screenshot of a computer&#10;&#10;Description automatically generated">
            <a:extLst>
              <a:ext uri="{FF2B5EF4-FFF2-40B4-BE49-F238E27FC236}">
                <a16:creationId xmlns:a16="http://schemas.microsoft.com/office/drawing/2014/main" id="{887E54D4-22C8-AC19-0313-6DB780BAE9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67" y="349704"/>
            <a:ext cx="12940795" cy="3917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5318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793750" y="6661077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CB886956-5715-5BF7-5333-9A6A87140C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0050" y="202963"/>
            <a:ext cx="10855620" cy="7010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87810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3961289" y="6397497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r>
              <a:rPr lang="en-US" sz="4117" dirty="0">
                <a:solidFill>
                  <a:srgbClr val="FFD9BE"/>
                </a:solidFill>
                <a:latin typeface="Quattrocento" pitchFamily="34" charset="0"/>
                <a:ea typeface="Quattrocento" pitchFamily="34" charset="-122"/>
                <a:cs typeface="Quattrocento" pitchFamily="34" charset="-120"/>
              </a:rPr>
              <a:t>프로젝트 수행 계획</a:t>
            </a:r>
            <a:endParaRPr lang="en-US" sz="4117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7B56926A-6929-8A0E-9EE9-8B8F59F8A4A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" y="191580"/>
            <a:ext cx="10299700" cy="7621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3071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4431189" y="54254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 program&#10;&#10;Description automatically generated">
            <a:extLst>
              <a:ext uri="{FF2B5EF4-FFF2-40B4-BE49-F238E27FC236}">
                <a16:creationId xmlns:a16="http://schemas.microsoft.com/office/drawing/2014/main" id="{2A98DD10-EB5A-4B81-14A9-1DE6E49CF4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5666" y="425450"/>
            <a:ext cx="12919198" cy="368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94202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C4241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23332"/>
          </a:solidFill>
          <a:ln/>
        </p:spPr>
        <p:txBody>
          <a:bodyPr/>
          <a:lstStyle/>
          <a:p>
            <a:endParaRPr lang="en-US"/>
          </a:p>
        </p:txBody>
      </p:sp>
      <p:sp>
        <p:nvSpPr>
          <p:cNvPr id="4" name="Text 2"/>
          <p:cNvSpPr/>
          <p:nvPr/>
        </p:nvSpPr>
        <p:spPr>
          <a:xfrm>
            <a:off x="786289" y="7178000"/>
            <a:ext cx="5228153" cy="6534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marL="0" indent="0">
              <a:lnSpc>
                <a:spcPts val="5146"/>
              </a:lnSpc>
              <a:buNone/>
            </a:pPr>
            <a:endParaRPr lang="en-US" sz="4117" dirty="0"/>
          </a:p>
        </p:txBody>
      </p:sp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B641AFE9-7064-4F3E-9164-B14B384AD23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4988" y="279400"/>
            <a:ext cx="11177111" cy="67412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5005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258</TotalTime>
  <Words>457</Words>
  <Application>Microsoft Macintosh PowerPoint</Application>
  <PresentationFormat>Custom</PresentationFormat>
  <Paragraphs>65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Quattrocento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수오 이</cp:lastModifiedBy>
  <cp:revision>12</cp:revision>
  <dcterms:created xsi:type="dcterms:W3CDTF">2024-06-17T07:56:50Z</dcterms:created>
  <dcterms:modified xsi:type="dcterms:W3CDTF">2024-06-17T12:17:05Z</dcterms:modified>
</cp:coreProperties>
</file>